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DM Sans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erriweather Light"/>
      <p:regular r:id="rId26"/>
      <p:bold r:id="rId27"/>
      <p:italic r:id="rId28"/>
      <p:boldItalic r:id="rId29"/>
    </p:embeddedFont>
    <p:embeddedFont>
      <p:font typeface="DM Sans SemiBold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C5E250-EF02-41B8-9493-573888B429F5}">
  <a:tblStyle styleId="{30C5E250-EF02-41B8-9493-573888B429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font" Target="fonts/DMSansMedium-italic.fntdata"/><Relationship Id="rId41" Type="http://schemas.openxmlformats.org/officeDocument/2006/relationships/font" Target="fonts/DMSans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DMSans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Light-italic.fntdata"/><Relationship Id="rId27" Type="http://schemas.openxmlformats.org/officeDocument/2006/relationships/font" Target="fonts/Merriweather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.fntdata"/><Relationship Id="rId30" Type="http://schemas.openxmlformats.org/officeDocument/2006/relationships/font" Target="fonts/DMSans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DMSans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DMSansSemiBold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39" Type="http://schemas.openxmlformats.org/officeDocument/2006/relationships/font" Target="fonts/DMSans-bold.fntdata"/><Relationship Id="rId16" Type="http://schemas.openxmlformats.org/officeDocument/2006/relationships/slide" Target="slides/slide10.xml"/><Relationship Id="rId38" Type="http://schemas.openxmlformats.org/officeDocument/2006/relationships/font" Target="fonts/DMSans-regular.fntdata"/><Relationship Id="rId19" Type="http://schemas.openxmlformats.org/officeDocument/2006/relationships/font" Target="fonts/DMSansMedium-bold.fntdata"/><Relationship Id="rId18" Type="http://schemas.openxmlformats.org/officeDocument/2006/relationships/font" Target="fonts/DM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961702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961702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5961702702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5961702702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c116d22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c116d22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961702702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96170270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96170270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96170270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961702702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961702702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961702702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961702702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961702702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961702702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961702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961702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961702702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5961702702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961702702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961702702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" name="Google Shape;11;p2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1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1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Google Shape;98;p1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4" name="Google Shape;104;p12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2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2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9" name="Google Shape;109;p12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0" name="Google Shape;110;p12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1" name="Google Shape;111;p12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Google Shape;114;p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3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3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4" name="Google Shape;124;p13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5" name="Google Shape;125;p13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6" name="Google Shape;126;p13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1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Google Shape;129;p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2" name="Google Shape;142;p14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3" name="Google Shape;143;p14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4" name="Google Shape;144;p14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5" name="Google Shape;145;p14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1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155" name="Google Shape;155;p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" name="Google Shape;156;p15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5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5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5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5" name="Google Shape;165;p1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6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6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5" name="Google Shape;175;p17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6" name="Google Shape;176;p17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7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8" name="Google Shape;178;p17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17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0" name="Google Shape;180;p1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7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7" name="Google Shape;187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18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19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" name="Google Shape;198;p2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1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3" name="Google Shape;203;p2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p2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1" name="Google Shape;211;p22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4" name="Google Shape;214;p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23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8" name="Google Shape;218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p2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4" name="Google Shape;224;p24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5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2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2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28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2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9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2" name="Google Shape;262;p3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30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264" name="Google Shape;264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6" name="Google Shape;276;p31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7" name="Google Shape;277;p31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1" name="Google Shape;281;p3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32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3" name="Google Shape;293;p32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4" name="Google Shape;294;p32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9" name="Google Shape;299;p3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Google Shape;300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3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33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2" name="Google Shape;312;p33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33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4" name="Google Shape;314;p33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0" name="Google Shape;320;p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3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3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5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2" name="Google Shape;332;p35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3" name="Google Shape;333;p35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5" name="Google Shape;335;p35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5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9" name="Google Shape;339;p3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36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6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6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36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36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2" name="Google Shape;352;p36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3" name="Google Shape;353;p36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7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38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38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8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38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8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8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8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38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38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oogle Shape;30;p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" name="Google Shape;31;p6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32" name="Google Shape;32;p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" name="Google Shape;33;p6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38;p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42" name="Google Shape;42;p7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Google Shape;46;p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" name="Google Shape;47;p8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" name="Google Shape;55;p8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oogle Shape;57;p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" name="Google Shape;58;p9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9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1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Google Shape;68;p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{30C5E250-EF02-41B8-9493-573888B429F5}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3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ty paper soup cup on a white background." id="374" name="Google Shape;374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8850" l="11411" r="59675" t="42385"/>
          <a:stretch/>
        </p:blipFill>
        <p:spPr>
          <a:xfrm>
            <a:off x="6853700" y="3857693"/>
            <a:ext cx="571500" cy="642901"/>
          </a:xfrm>
          <a:prstGeom prst="rect">
            <a:avLst/>
          </a:prstGeom>
        </p:spPr>
      </p:pic>
      <p:pic>
        <p:nvPicPr>
          <p:cNvPr descr="White tin can." id="375" name="Google Shape;375;p3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2261" r="33387" t="59246"/>
          <a:stretch/>
        </p:blipFill>
        <p:spPr>
          <a:xfrm>
            <a:off x="8001000" y="3211168"/>
            <a:ext cx="571498" cy="642898"/>
          </a:xfrm>
          <a:prstGeom prst="rect">
            <a:avLst/>
          </a:prstGeom>
        </p:spPr>
      </p:pic>
      <p:pic>
        <p:nvPicPr>
          <p:cNvPr descr="Open blank brown cardboard box on beige background." id="376" name="Google Shape;376;p39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19678" l="7671" r="44741" t="0"/>
          <a:stretch/>
        </p:blipFill>
        <p:spPr>
          <a:xfrm>
            <a:off x="7429500" y="4500618"/>
            <a:ext cx="571500" cy="642901"/>
          </a:xfrm>
          <a:prstGeom prst="rect">
            <a:avLst/>
          </a:prstGeom>
        </p:spPr>
      </p:pic>
      <p:sp>
        <p:nvSpPr>
          <p:cNvPr id="377" name="Google Shape;377;p39"/>
          <p:cNvSpPr txBox="1"/>
          <p:nvPr>
            <p:ph idx="1" type="subTitle"/>
          </p:nvPr>
        </p:nvSpPr>
        <p:spPr>
          <a:xfrm>
            <a:off x="4747800" y="4328600"/>
            <a:ext cx="2418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VISHA DUBEY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Date : 17 May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39"/>
          <p:cNvSpPr txBox="1"/>
          <p:nvPr>
            <p:ph type="title"/>
          </p:nvPr>
        </p:nvSpPr>
        <p:spPr>
          <a:xfrm>
            <a:off x="4745850" y="125600"/>
            <a:ext cx="42243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700"/>
          </a:p>
        </p:txBody>
      </p:sp>
      <p:pic>
        <p:nvPicPr>
          <p:cNvPr id="379" name="Google Shape;379;p39" title="ChatGPT Image May 16, 2025, 09_52_04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8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RECOMMENDATIONS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463" name="Google Shape;463;p48"/>
          <p:cNvSpPr txBox="1"/>
          <p:nvPr/>
        </p:nvSpPr>
        <p:spPr>
          <a:xfrm>
            <a:off x="251400" y="1046400"/>
            <a:ext cx="84687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Since demand is lower on Holidays, avoid overstocking during holiday periods. 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Reevaluate marketing spend, inventory allocation, or staffing in L4 and L5.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region-specific marketing (e.g., social media, local radio, flyers) to boost awareness specially for Region R4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Over half of sales still happen without discounts — customers are willing to buy at full price. Avoid constant discounting that could train customers to wait for offers.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Offer store-specific discounts or events to attract more customers for S2 and S3 Store Type.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9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 </a:t>
            </a:r>
            <a:endParaRPr sz="4700"/>
          </a:p>
        </p:txBody>
      </p:sp>
      <p:sp>
        <p:nvSpPr>
          <p:cNvPr id="470" name="Google Shape;470;p49"/>
          <p:cNvSpPr txBox="1"/>
          <p:nvPr/>
        </p:nvSpPr>
        <p:spPr>
          <a:xfrm>
            <a:off x="251400" y="646650"/>
            <a:ext cx="84687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 !!!!</a:t>
            </a:r>
            <a:endParaRPr sz="7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0"/>
          <p:cNvSpPr txBox="1"/>
          <p:nvPr>
            <p:ph idx="1" type="body"/>
          </p:nvPr>
        </p:nvSpPr>
        <p:spPr>
          <a:xfrm>
            <a:off x="175800" y="1058300"/>
            <a:ext cx="59751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 data from multiple stores with the following features: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Store ID, Store Type, Location Type, Region Code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Date, Holiday, Discount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Number of Orders, Sales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Predict future sales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 txBox="1"/>
          <p:nvPr>
            <p:ph type="title"/>
          </p:nvPr>
        </p:nvSpPr>
        <p:spPr>
          <a:xfrm>
            <a:off x="175800" y="125600"/>
            <a:ext cx="59751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DATASET OVERVIEW </a:t>
            </a:r>
            <a:endParaRPr sz="4700"/>
          </a:p>
        </p:txBody>
      </p:sp>
      <p:pic>
        <p:nvPicPr>
          <p:cNvPr id="387" name="Google Shape;387;p40" title="ChatGPT Image May 16, 2025, 09_38_0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0" y="792550"/>
            <a:ext cx="2990851" cy="4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1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7100"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175800" y="1171575"/>
            <a:ext cx="42243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Percentage of Sales on Holiday is 10.92 % only.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Percentage of Sales on Discount days 49.3 % only.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Type S1 has highest sales and is followed by S4.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Region Code R</a:t>
            </a:r>
            <a:r>
              <a:rPr lang="en"/>
              <a:t>1 has highest sales and is followed by R3.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Sales of L1 location is highest(43.80%) and is followed by L2 (35.6%).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41" title="ChatGPT Image May 16, 2025, 09_38_0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0" y="125600"/>
            <a:ext cx="4591500" cy="50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175800" y="1058300"/>
            <a:ext cx="56553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 on discount days are significantly higher than on non-discount days.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Sales on Non-Holiday is higher than average sales on holiday.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store types experience different sales volumes. (S4 &gt; S3 &gt; S2 &gt; S1 )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 in mean sales across regions. (R1 &gt; R3 &gt; R2 &gt; R4 ).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relationship is positive and monotonic — as order count increases, so does sales.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"/>
          <p:cNvSpPr txBox="1"/>
          <p:nvPr>
            <p:ph type="title"/>
          </p:nvPr>
        </p:nvSpPr>
        <p:spPr>
          <a:xfrm>
            <a:off x="175800" y="125600"/>
            <a:ext cx="8046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HYPOTHESIS TESTING</a:t>
            </a:r>
            <a:r>
              <a:rPr lang="en" sz="4700"/>
              <a:t> </a:t>
            </a:r>
            <a:endParaRPr sz="4700"/>
          </a:p>
        </p:txBody>
      </p:sp>
      <p:pic>
        <p:nvPicPr>
          <p:cNvPr id="404" name="Google Shape;404;p42" title="hypothesi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400" y="1205425"/>
            <a:ext cx="2785600" cy="35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hree tin cans on brown background." id="410" name="Google Shape;410;p4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5723" l="14897" r="56800" t="33056"/>
          <a:stretch/>
        </p:blipFill>
        <p:spPr>
          <a:xfrm>
            <a:off x="2286000" y="4500618"/>
            <a:ext cx="571498" cy="642898"/>
          </a:xfrm>
          <a:prstGeom prst="rect">
            <a:avLst/>
          </a:prstGeom>
        </p:spPr>
      </p:pic>
      <p:sp>
        <p:nvSpPr>
          <p:cNvPr id="411" name="Google Shape;411;p43"/>
          <p:cNvSpPr txBox="1"/>
          <p:nvPr>
            <p:ph idx="1" type="body"/>
          </p:nvPr>
        </p:nvSpPr>
        <p:spPr>
          <a:xfrm>
            <a:off x="175800" y="1596450"/>
            <a:ext cx="83967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 decomposition (day, month, year, weekday)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Encoding categorical variables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missing values and duplicates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Treatment of outliers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- Test Split</a:t>
            </a:r>
            <a:endParaRPr/>
          </a:p>
        </p:txBody>
      </p:sp>
      <p:sp>
        <p:nvSpPr>
          <p:cNvPr id="412" name="Google Shape;412;p43"/>
          <p:cNvSpPr txBox="1"/>
          <p:nvPr>
            <p:ph type="title"/>
          </p:nvPr>
        </p:nvSpPr>
        <p:spPr>
          <a:xfrm>
            <a:off x="175800" y="125600"/>
            <a:ext cx="8046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ML MODELING </a:t>
            </a:r>
            <a:r>
              <a:rPr lang="en" sz="4700"/>
              <a:t> </a:t>
            </a:r>
            <a:endParaRPr sz="4700"/>
          </a:p>
        </p:txBody>
      </p:sp>
      <p:pic>
        <p:nvPicPr>
          <p:cNvPr id="413" name="Google Shape;413;p43" title="ChatGPT Image May 16, 2025, 09_38_08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50" y="792550"/>
            <a:ext cx="2990851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3"/>
          <p:cNvSpPr txBox="1"/>
          <p:nvPr>
            <p:ph type="title"/>
          </p:nvPr>
        </p:nvSpPr>
        <p:spPr>
          <a:xfrm>
            <a:off x="213500" y="792550"/>
            <a:ext cx="80466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D7E6B"/>
                </a:solidFill>
              </a:rPr>
              <a:t>Data Processing</a:t>
            </a:r>
            <a:r>
              <a:rPr lang="en" sz="4700"/>
              <a:t>  </a:t>
            </a:r>
            <a:endParaRPr sz="4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4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ML MODELING 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421" name="Google Shape;421;p44"/>
          <p:cNvSpPr txBox="1"/>
          <p:nvPr>
            <p:ph idx="6" type="body"/>
          </p:nvPr>
        </p:nvSpPr>
        <p:spPr>
          <a:xfrm>
            <a:off x="508700" y="3044100"/>
            <a:ext cx="24222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Linear Model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MAPE : 9.1%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Test MAPE : 9.02%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2" name="Google Shape;422;p44"/>
          <p:cNvSpPr txBox="1"/>
          <p:nvPr>
            <p:ph idx="7" type="body"/>
          </p:nvPr>
        </p:nvSpPr>
        <p:spPr>
          <a:xfrm>
            <a:off x="6238729" y="2970525"/>
            <a:ext cx="25887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M Sans Medium"/>
                <a:ea typeface="DM Sans Medium"/>
                <a:cs typeface="DM Sans Medium"/>
                <a:sym typeface="DM Sans Medium"/>
              </a:rPr>
              <a:t>XGBoost</a:t>
            </a:r>
            <a:endParaRPr sz="19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MAPE : 3.96%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Test MAPE : 4.02%</a:t>
            </a:r>
            <a:endParaRPr/>
          </a:p>
        </p:txBody>
      </p:sp>
      <p:sp>
        <p:nvSpPr>
          <p:cNvPr id="423" name="Google Shape;423;p44"/>
          <p:cNvSpPr txBox="1"/>
          <p:nvPr>
            <p:ph idx="8" type="body"/>
          </p:nvPr>
        </p:nvSpPr>
        <p:spPr>
          <a:xfrm>
            <a:off x="3128550" y="2970525"/>
            <a:ext cx="24912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Random Forest Regressor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MAPE : 9.35%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Test MAPE : 9.44%</a:t>
            </a:r>
            <a:endParaRPr/>
          </a:p>
        </p:txBody>
      </p:sp>
      <p:pic>
        <p:nvPicPr>
          <p:cNvPr id="424" name="Google Shape;424;p44" title="Linear Regres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25" y="1301875"/>
            <a:ext cx="1976675" cy="16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 title="RF regrees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550" y="1301850"/>
            <a:ext cx="1976675" cy="1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 title="XGboo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125" y="1260100"/>
            <a:ext cx="1786475" cy="14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5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ML MODELING 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433" name="Google Shape;433;p45"/>
          <p:cNvSpPr txBox="1"/>
          <p:nvPr>
            <p:ph idx="6" type="body"/>
          </p:nvPr>
        </p:nvSpPr>
        <p:spPr>
          <a:xfrm>
            <a:off x="508700" y="3044100"/>
            <a:ext cx="24222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ARIMA Model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(p,d,q) = (3,1,3) 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MAPE : 11.6 %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Test MAPE : 14.93 %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45"/>
          <p:cNvSpPr txBox="1"/>
          <p:nvPr>
            <p:ph idx="7" type="body"/>
          </p:nvPr>
        </p:nvSpPr>
        <p:spPr>
          <a:xfrm>
            <a:off x="6238729" y="2970525"/>
            <a:ext cx="25887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M Sans Medium"/>
                <a:ea typeface="DM Sans Medium"/>
                <a:cs typeface="DM Sans Medium"/>
                <a:sym typeface="DM Sans Medium"/>
              </a:rPr>
              <a:t>Prophet Model</a:t>
            </a:r>
            <a:endParaRPr sz="19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External regressor : “Holiday”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MAPE : 19.63 % </a:t>
            </a:r>
            <a:endParaRPr/>
          </a:p>
        </p:txBody>
      </p:sp>
      <p:sp>
        <p:nvSpPr>
          <p:cNvPr id="435" name="Google Shape;435;p45"/>
          <p:cNvSpPr txBox="1"/>
          <p:nvPr>
            <p:ph idx="8" type="body"/>
          </p:nvPr>
        </p:nvSpPr>
        <p:spPr>
          <a:xfrm>
            <a:off x="3128550" y="3044100"/>
            <a:ext cx="27876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SARIMAX Model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Order: (1, 0, 2)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Seasonal Order: (1, 0, 1, 7)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Train MAPE : 7.76 %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Test MAPE : 8.51 %</a:t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0" y="1379525"/>
            <a:ext cx="2866375" cy="14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 title="SARIMAX.jpg"/>
          <p:cNvPicPr preferRelativeResize="0"/>
          <p:nvPr/>
        </p:nvPicPr>
        <p:blipFill rotWithShape="1">
          <a:blip r:embed="rId4">
            <a:alphaModFix/>
          </a:blip>
          <a:srcRect b="19925" l="2748" r="51438" t="15126"/>
          <a:stretch/>
        </p:blipFill>
        <p:spPr>
          <a:xfrm>
            <a:off x="3314000" y="1379523"/>
            <a:ext cx="2491200" cy="14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 title="prophet.jpg"/>
          <p:cNvPicPr preferRelativeResize="0"/>
          <p:nvPr/>
        </p:nvPicPr>
        <p:blipFill rotWithShape="1">
          <a:blip r:embed="rId5">
            <a:alphaModFix/>
          </a:blip>
          <a:srcRect b="35580" l="8143" r="11471" t="28951"/>
          <a:stretch/>
        </p:blipFill>
        <p:spPr>
          <a:xfrm>
            <a:off x="5992013" y="1379525"/>
            <a:ext cx="2866374" cy="146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6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DEPLOYMENT - Using FLASK </a:t>
            </a:r>
            <a:r>
              <a:rPr lang="en" sz="4700"/>
              <a:t>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445" name="Google Shape;445;p46"/>
          <p:cNvSpPr txBox="1"/>
          <p:nvPr>
            <p:ph idx="6" type="body"/>
          </p:nvPr>
        </p:nvSpPr>
        <p:spPr>
          <a:xfrm>
            <a:off x="251400" y="1484125"/>
            <a:ext cx="4363500" cy="3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Train and serialize the XGBoost model (model.pkl)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Create Flask app with </a:t>
            </a:r>
            <a:r>
              <a:rPr lang="en" sz="1800">
                <a:solidFill>
                  <a:srgbClr val="DD7E6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/predict</a:t>
            </a: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 POST endpoint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Load model on server start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Receive JSON input with features → Predict → Return JSON response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446" name="Google Shape;446;p46" title="flas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75" y="1108475"/>
            <a:ext cx="4363426" cy="3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7"/>
          <p:cNvSpPr txBox="1"/>
          <p:nvPr>
            <p:ph type="title"/>
          </p:nvPr>
        </p:nvSpPr>
        <p:spPr>
          <a:xfrm>
            <a:off x="175800" y="125600"/>
            <a:ext cx="8396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FORECASTING SALES</a:t>
            </a:r>
            <a:r>
              <a:rPr lang="en" sz="4700"/>
              <a:t> 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pic>
        <p:nvPicPr>
          <p:cNvPr id="453" name="Google Shape;453;p47" title="WhatsApp Image 2025-05-16 at 10.54.57 PM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00" y="996475"/>
            <a:ext cx="4306375" cy="19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363" y="3015350"/>
            <a:ext cx="4125480" cy="193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/>
          <p:nvPr/>
        </p:nvSpPr>
        <p:spPr>
          <a:xfrm>
            <a:off x="4869825" y="1542775"/>
            <a:ext cx="322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Representation of Result 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558875" y="3437175"/>
            <a:ext cx="322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Result in JSON Format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